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372" r:id="rId5"/>
    <p:sldId id="257" r:id="rId6"/>
    <p:sldId id="4667" r:id="rId7"/>
    <p:sldId id="4666" r:id="rId8"/>
    <p:sldId id="4668" r:id="rId9"/>
    <p:sldId id="4669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1A45D-491B-3395-C616-956488C97920}" v="1" dt="2026-06-17T16:48:24.854"/>
    <p1510:client id="{AD1F071D-3F28-461E-826A-0CB4328F3E45}" v="2" dt="2026-06-18T08:38:27.652"/>
    <p1510:client id="{B5AE93EF-62F2-D7AE-A2F9-43BE90A96C94}" v="49" dt="2026-06-17T16:54:07.064"/>
    <p1510:client id="{B5FFFFB1-8E49-0F01-2837-329D60AE33BD}" v="4" dt="2026-06-17T16:45:36.149"/>
    <p1510:client id="{DAA5F4D4-30C9-6DE3-D4B1-CFB041EDA661}" v="4" dt="2026-06-18T08:25:0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Fontoura" userId="8e6b31dc-bcee-4fd6-82dc-786fa2a88f76" providerId="ADAL" clId="{248ECD6E-B443-4E80-A1C4-EDE170C86D03}"/>
    <pc:docChg chg="modSld">
      <pc:chgData name="Marina Fontoura" userId="8e6b31dc-bcee-4fd6-82dc-786fa2a88f76" providerId="ADAL" clId="{248ECD6E-B443-4E80-A1C4-EDE170C86D03}" dt="2026-06-18T08:38:27.651" v="1" actId="113"/>
      <pc:docMkLst>
        <pc:docMk/>
      </pc:docMkLst>
      <pc:sldChg chg="modSp mod">
        <pc:chgData name="Marina Fontoura" userId="8e6b31dc-bcee-4fd6-82dc-786fa2a88f76" providerId="ADAL" clId="{248ECD6E-B443-4E80-A1C4-EDE170C86D03}" dt="2026-06-18T08:38:27.651" v="1" actId="113"/>
        <pc:sldMkLst>
          <pc:docMk/>
          <pc:sldMk cId="4163290505" sldId="257"/>
        </pc:sldMkLst>
        <pc:spChg chg="mod">
          <ac:chgData name="Marina Fontoura" userId="8e6b31dc-bcee-4fd6-82dc-786fa2a88f76" providerId="ADAL" clId="{248ECD6E-B443-4E80-A1C4-EDE170C86D03}" dt="2026-06-18T08:38:27.651" v="1" actId="113"/>
          <ac:spMkLst>
            <pc:docMk/>
            <pc:sldMk cId="4163290505" sldId="257"/>
            <ac:spMk id="3" creationId="{F3BCF65D-6BC9-7F45-85F6-F6514674B9E6}"/>
          </ac:spMkLst>
        </pc:spChg>
      </pc:sldChg>
    </pc:docChg>
  </pc:docChgLst>
  <pc:docChgLst>
    <pc:chgData name="Marina Fontoura" userId="S::marina@carbonthirteen.com::8e6b31dc-bcee-4fd6-82dc-786fa2a88f76" providerId="AD" clId="Web-{B5AE93EF-62F2-D7AE-A2F9-43BE90A96C94}"/>
    <pc:docChg chg="modSld">
      <pc:chgData name="Marina Fontoura" userId="S::marina@carbonthirteen.com::8e6b31dc-bcee-4fd6-82dc-786fa2a88f76" providerId="AD" clId="Web-{B5AE93EF-62F2-D7AE-A2F9-43BE90A96C94}" dt="2026-06-17T16:54:07.064" v="48" actId="20577"/>
      <pc:docMkLst>
        <pc:docMk/>
      </pc:docMkLst>
      <pc:sldChg chg="modSp">
        <pc:chgData name="Marina Fontoura" userId="S::marina@carbonthirteen.com::8e6b31dc-bcee-4fd6-82dc-786fa2a88f76" providerId="AD" clId="Web-{B5AE93EF-62F2-D7AE-A2F9-43BE90A96C94}" dt="2026-06-17T16:51:49.714" v="0"/>
        <pc:sldMkLst>
          <pc:docMk/>
          <pc:sldMk cId="2933628726" sldId="4372"/>
        </pc:sldMkLst>
        <pc:spChg chg="mod">
          <ac:chgData name="Marina Fontoura" userId="S::marina@carbonthirteen.com::8e6b31dc-bcee-4fd6-82dc-786fa2a88f76" providerId="AD" clId="Web-{B5AE93EF-62F2-D7AE-A2F9-43BE90A96C94}" dt="2026-06-17T16:51:49.714" v="0"/>
          <ac:spMkLst>
            <pc:docMk/>
            <pc:sldMk cId="2933628726" sldId="4372"/>
            <ac:spMk id="4" creationId="{61589B32-F4CD-2952-6B99-7C50E88C27F2}"/>
          </ac:spMkLst>
        </pc:spChg>
      </pc:sldChg>
      <pc:sldChg chg="modSp">
        <pc:chgData name="Marina Fontoura" userId="S::marina@carbonthirteen.com::8e6b31dc-bcee-4fd6-82dc-786fa2a88f76" providerId="AD" clId="Web-{B5AE93EF-62F2-D7AE-A2F9-43BE90A96C94}" dt="2026-06-17T16:54:07.064" v="48" actId="20577"/>
        <pc:sldMkLst>
          <pc:docMk/>
          <pc:sldMk cId="4115912135" sldId="4666"/>
        </pc:sldMkLst>
        <pc:spChg chg="mod">
          <ac:chgData name="Marina Fontoura" userId="S::marina@carbonthirteen.com::8e6b31dc-bcee-4fd6-82dc-786fa2a88f76" providerId="AD" clId="Web-{B5AE93EF-62F2-D7AE-A2F9-43BE90A96C94}" dt="2026-06-17T16:54:07.064" v="48" actId="20577"/>
          <ac:spMkLst>
            <pc:docMk/>
            <pc:sldMk cId="4115912135" sldId="4666"/>
            <ac:spMk id="3" creationId="{D5B47D24-2A1E-8D46-C237-AA6BA364B293}"/>
          </ac:spMkLst>
        </pc:spChg>
      </pc:sldChg>
      <pc:sldChg chg="modSp">
        <pc:chgData name="Marina Fontoura" userId="S::marina@carbonthirteen.com::8e6b31dc-bcee-4fd6-82dc-786fa2a88f76" providerId="AD" clId="Web-{B5AE93EF-62F2-D7AE-A2F9-43BE90A96C94}" dt="2026-06-17T16:52:48.654" v="7" actId="20577"/>
        <pc:sldMkLst>
          <pc:docMk/>
          <pc:sldMk cId="3664007171" sldId="4667"/>
        </pc:sldMkLst>
        <pc:spChg chg="mod">
          <ac:chgData name="Marina Fontoura" userId="S::marina@carbonthirteen.com::8e6b31dc-bcee-4fd6-82dc-786fa2a88f76" providerId="AD" clId="Web-{B5AE93EF-62F2-D7AE-A2F9-43BE90A96C94}" dt="2026-06-17T16:52:48.654" v="7" actId="20577"/>
          <ac:spMkLst>
            <pc:docMk/>
            <pc:sldMk cId="3664007171" sldId="4667"/>
            <ac:spMk id="3" creationId="{563944AF-8DC5-31A7-322F-4429193DFB75}"/>
          </ac:spMkLst>
        </pc:spChg>
      </pc:sldChg>
    </pc:docChg>
  </pc:docChgLst>
  <pc:docChgLst>
    <pc:chgData name="Mai Silk" userId="S::mai@carbonthirteen.com::6962a5ff-52c4-4264-9798-d08997329590" providerId="AD" clId="Web-{DAA5F4D4-30C9-6DE3-D4B1-CFB041EDA661}"/>
    <pc:docChg chg="modSld">
      <pc:chgData name="Mai Silk" userId="S::mai@carbonthirteen.com::6962a5ff-52c4-4264-9798-d08997329590" providerId="AD" clId="Web-{DAA5F4D4-30C9-6DE3-D4B1-CFB041EDA661}" dt="2026-06-18T08:25:07.005" v="3" actId="20577"/>
      <pc:docMkLst>
        <pc:docMk/>
      </pc:docMkLst>
      <pc:sldChg chg="modSp">
        <pc:chgData name="Mai Silk" userId="S::mai@carbonthirteen.com::6962a5ff-52c4-4264-9798-d08997329590" providerId="AD" clId="Web-{DAA5F4D4-30C9-6DE3-D4B1-CFB041EDA661}" dt="2026-06-18T08:25:07.005" v="3" actId="20577"/>
        <pc:sldMkLst>
          <pc:docMk/>
          <pc:sldMk cId="4163290505" sldId="257"/>
        </pc:sldMkLst>
        <pc:spChg chg="mod">
          <ac:chgData name="Mai Silk" userId="S::mai@carbonthirteen.com::6962a5ff-52c4-4264-9798-d08997329590" providerId="AD" clId="Web-{DAA5F4D4-30C9-6DE3-D4B1-CFB041EDA661}" dt="2026-06-18T08:25:07.005" v="3" actId="20577"/>
          <ac:spMkLst>
            <pc:docMk/>
            <pc:sldMk cId="4163290505" sldId="257"/>
            <ac:spMk id="3" creationId="{F3BCF65D-6BC9-7F45-85F6-F6514674B9E6}"/>
          </ac:spMkLst>
        </pc:spChg>
      </pc:sldChg>
    </pc:docChg>
  </pc:docChgLst>
  <pc:docChgLst>
    <pc:chgData name="Marina Fontoura" userId="S::marina@carbonthirteen.com::8e6b31dc-bcee-4fd6-82dc-786fa2a88f76" providerId="AD" clId="Web-{B5FFFFB1-8E49-0F01-2837-329D60AE33BD}"/>
    <pc:docChg chg="modSld">
      <pc:chgData name="Marina Fontoura" userId="S::marina@carbonthirteen.com::8e6b31dc-bcee-4fd6-82dc-786fa2a88f76" providerId="AD" clId="Web-{B5FFFFB1-8E49-0F01-2837-329D60AE33BD}" dt="2026-06-17T16:45:36.133" v="1" actId="20577"/>
      <pc:docMkLst>
        <pc:docMk/>
      </pc:docMkLst>
      <pc:sldChg chg="modSp">
        <pc:chgData name="Marina Fontoura" userId="S::marina@carbonthirteen.com::8e6b31dc-bcee-4fd6-82dc-786fa2a88f76" providerId="AD" clId="Web-{B5FFFFB1-8E49-0F01-2837-329D60AE33BD}" dt="2026-06-17T16:45:36.133" v="1" actId="20577"/>
        <pc:sldMkLst>
          <pc:docMk/>
          <pc:sldMk cId="2933628726" sldId="4372"/>
        </pc:sldMkLst>
        <pc:spChg chg="mod">
          <ac:chgData name="Marina Fontoura" userId="S::marina@carbonthirteen.com::8e6b31dc-bcee-4fd6-82dc-786fa2a88f76" providerId="AD" clId="Web-{B5FFFFB1-8E49-0F01-2837-329D60AE33BD}" dt="2026-06-17T16:45:36.133" v="1" actId="20577"/>
          <ac:spMkLst>
            <pc:docMk/>
            <pc:sldMk cId="2933628726" sldId="4372"/>
            <ac:spMk id="5" creationId="{C15738F0-4900-5BCC-0441-EC10B5257A7A}"/>
          </ac:spMkLst>
        </pc:spChg>
      </pc:sldChg>
    </pc:docChg>
  </pc:docChgLst>
  <pc:docChgLst>
    <pc:chgData name="Marina Fontoura" userId="S::marina@carbonthirteen.com::8e6b31dc-bcee-4fd6-82dc-786fa2a88f76" providerId="AD" clId="Web-{5D61A45D-491B-3395-C616-956488C97920}"/>
    <pc:docChg chg="modSld">
      <pc:chgData name="Marina Fontoura" userId="S::marina@carbonthirteen.com::8e6b31dc-bcee-4fd6-82dc-786fa2a88f76" providerId="AD" clId="Web-{5D61A45D-491B-3395-C616-956488C97920}" dt="2026-06-17T16:48:24.854" v="0"/>
      <pc:docMkLst>
        <pc:docMk/>
      </pc:docMkLst>
      <pc:sldChg chg="modSp">
        <pc:chgData name="Marina Fontoura" userId="S::marina@carbonthirteen.com::8e6b31dc-bcee-4fd6-82dc-786fa2a88f76" providerId="AD" clId="Web-{5D61A45D-491B-3395-C616-956488C97920}" dt="2026-06-17T16:48:24.854" v="0"/>
        <pc:sldMkLst>
          <pc:docMk/>
          <pc:sldMk cId="4163290505" sldId="257"/>
        </pc:sldMkLst>
        <pc:spChg chg="mod">
          <ac:chgData name="Marina Fontoura" userId="S::marina@carbonthirteen.com::8e6b31dc-bcee-4fd6-82dc-786fa2a88f76" providerId="AD" clId="Web-{5D61A45D-491B-3395-C616-956488C97920}" dt="2026-06-17T16:48:24.854" v="0"/>
          <ac:spMkLst>
            <pc:docMk/>
            <pc:sldMk cId="4163290505" sldId="257"/>
            <ac:spMk id="3" creationId="{F3BCF65D-6BC9-7F45-85F6-F6514674B9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25BF8-E52E-4708-9411-89A4F8A3679E}" type="datetimeFigureOut">
              <a:t>6/18/2026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D4BA-E1E7-459F-A35B-C61A51E58C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64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1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White">
    <p:bg>
      <p:bgPr>
        <a:solidFill>
          <a:srgbClr val="2823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F0E45B4-C016-2B80-B233-09E524D94B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E45A32E-EF94-49C0-BB07-DEB1F8F13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4507" y="6475295"/>
            <a:ext cx="17102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1000" b="1" i="0">
                <a:solidFill>
                  <a:schemeClr val="bg1"/>
                </a:solidFill>
                <a:latin typeface="Hando Bold" pitchFamily="2" charset="0"/>
              </a:defRPr>
            </a:lvl1pPr>
          </a:lstStyle>
          <a:p>
            <a:pPr lvl="0"/>
            <a:r>
              <a:rPr lang="en-US"/>
              <a:t>XX January 2019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6A1D505-C06B-4994-9A8F-E12FD82D88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572" y="3076847"/>
            <a:ext cx="4316264" cy="9387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5500" b="0" i="0">
                <a:solidFill>
                  <a:schemeClr val="bg1"/>
                </a:solidFill>
                <a:latin typeface="Hando Bold" pitchFamily="2" charset="0"/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86BC6AA-3AD0-40F1-BC5C-AB6B985BF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507" y="3864740"/>
            <a:ext cx="13577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Hando Bold" pitchFamily="2" charset="0"/>
              </a:defRPr>
            </a:lvl1pPr>
          </a:lstStyle>
          <a:p>
            <a:pPr lvl="0"/>
            <a:r>
              <a:rPr lang="en-US"/>
              <a:t>Event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EE9507-EEF5-B655-1366-1369A9C56521}"/>
              </a:ext>
            </a:extLst>
          </p:cNvPr>
          <p:cNvSpPr txBox="1"/>
          <p:nvPr userDrawn="1"/>
        </p:nvSpPr>
        <p:spPr>
          <a:xfrm>
            <a:off x="10664581" y="602306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924188">
              <a:spcBef>
                <a:spcPts val="0"/>
              </a:spcBef>
              <a:spcAft>
                <a:spcPts val="544"/>
              </a:spcAft>
              <a:buClr>
                <a:schemeClr val="bg1"/>
              </a:buClr>
              <a:buSzPct val="70000"/>
            </a:pPr>
            <a:endParaRPr lang="en-US" sz="816">
              <a:latin typeface="+mn-lt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9872DB-AB92-7565-0C8F-908EB58C03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6401" y="969227"/>
            <a:ext cx="5004265" cy="4995740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4B3A9-ED96-4A71-85D4-59CAF5C04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8614" y="5711448"/>
            <a:ext cx="1516018" cy="8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05F7D-C9B1-BE9C-FE7C-EF44E035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108"/>
            <a:ext cx="12197933" cy="6864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AC099-A4B1-00EC-4517-A2CE6E9FD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/>
        </p:blipFill>
        <p:spPr>
          <a:xfrm rot="2700000">
            <a:off x="3650974" y="830633"/>
            <a:ext cx="5128255" cy="5140413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569EAD-7A21-0E07-B004-9BC6F85164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7840" y="5593079"/>
            <a:ext cx="1513994" cy="84896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589B32-F4CD-2952-6B99-7C50E88C27F2}"/>
              </a:ext>
            </a:extLst>
          </p:cNvPr>
          <p:cNvSpPr txBox="1">
            <a:spLocks/>
          </p:cNvSpPr>
          <p:nvPr/>
        </p:nvSpPr>
        <p:spPr>
          <a:xfrm>
            <a:off x="1136743" y="2913945"/>
            <a:ext cx="9311622" cy="781437"/>
          </a:xfrm>
          <a:prstGeom prst="rect">
            <a:avLst/>
          </a:prstGeom>
        </p:spPr>
        <p:txBody>
          <a:bodyPr lIns="45719" tIns="45720" rIns="45719" bIns="45720" anchor="t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 b="0" i="0" u="none" strike="noStrike" cap="none" spc="0" baseline="0">
                <a:solidFill>
                  <a:srgbClr val="29235C"/>
                </a:solidFill>
                <a:uFillTx/>
                <a:latin typeface="Hando Bold"/>
                <a:ea typeface="Hando Bold"/>
                <a:cs typeface="Hando Bold"/>
                <a:sym typeface="Hando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ando Light"/>
                <a:ea typeface="Hando Light"/>
                <a:cs typeface="Hando Light"/>
                <a:sym typeface="Hando Light"/>
              </a:defRPr>
            </a:lvl9pPr>
          </a:lstStyle>
          <a:p>
            <a:pPr>
              <a:lnSpc>
                <a:spcPts val="5380"/>
              </a:lnSpc>
            </a:pPr>
            <a:r>
              <a:rPr lang="en-US" sz="5400" b="1">
                <a:solidFill>
                  <a:schemeClr val="bg1"/>
                </a:solidFill>
                <a:latin typeface="Hando"/>
                <a:ea typeface="Helvetica Neue Light" panose="02000403000000020004" pitchFamily="2" charset="0"/>
              </a:rPr>
              <a:t>Session for the unteamed and </a:t>
            </a:r>
            <a:r>
              <a:rPr lang="en-US" sz="5400" b="1">
                <a:solidFill>
                  <a:srgbClr val="E61873"/>
                </a:solidFill>
                <a:latin typeface="Hando"/>
                <a:ea typeface="Helvetica Neue Light" panose="02000403000000020004" pitchFamily="2" charset="0"/>
              </a:rPr>
              <a:t>next steps</a:t>
            </a:r>
            <a:endParaRPr lang="en-GB" sz="5400" b="1">
              <a:solidFill>
                <a:srgbClr val="E61873"/>
              </a:solidFill>
              <a:latin typeface="Hando"/>
              <a:ea typeface="Helvetica Neue Light" panose="020004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5738F0-4900-5BCC-0441-EC10B5257A7A}"/>
              </a:ext>
            </a:extLst>
          </p:cNvPr>
          <p:cNvSpPr txBox="1"/>
          <p:nvPr/>
        </p:nvSpPr>
        <p:spPr>
          <a:xfrm>
            <a:off x="101670" y="6021985"/>
            <a:ext cx="9638060" cy="670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380"/>
              </a:lnSpc>
              <a:defRPr/>
            </a:pPr>
            <a:r>
              <a:rPr lang="en-GB" sz="1600" kern="0">
                <a:solidFill>
                  <a:schemeClr val="bg1"/>
                </a:solidFill>
                <a:latin typeface="Hando Bold"/>
                <a:cs typeface="Calibri"/>
                <a:sym typeface="Calibri"/>
              </a:rPr>
              <a:t>June 2026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2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ABAA-FBEC-7245-9913-DA632EA5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61873"/>
                </a:solidFill>
                <a:latin typeface="Hando" pitchFamily="50" charset="0"/>
                <a:cs typeface="Segoe UI"/>
              </a:rPr>
              <a:t>Next steps</a:t>
            </a:r>
            <a:endParaRPr lang="en-US">
              <a:solidFill>
                <a:srgbClr val="002060"/>
              </a:solidFill>
              <a:latin typeface="Hando" pitchFamily="50" charset="0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F65D-6BC9-7F45-85F6-F6514674B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5047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Hando"/>
              </a:rPr>
              <a:t>1 Book a short exit interview with Mai, Jack, Marina or Simon or complete exit form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Reflect on your journey 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Share next steps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Engagement with Carbon13 moving forward </a:t>
            </a:r>
          </a:p>
          <a:p>
            <a:pPr marL="0" indent="0">
              <a:buNone/>
            </a:pPr>
            <a:endParaRPr lang="en-GB">
              <a:solidFill>
                <a:srgbClr val="002060"/>
              </a:solidFill>
              <a:latin typeface="Hando"/>
            </a:endParaRPr>
          </a:p>
          <a:p>
            <a:pPr marL="0" indent="0">
              <a:buNone/>
            </a:pPr>
            <a:r>
              <a:rPr lang="en-GB" b="1">
                <a:solidFill>
                  <a:srgbClr val="002060"/>
                </a:solidFill>
                <a:latin typeface="Hando"/>
              </a:rPr>
              <a:t>2 Share a short update in Slack to let your peers know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They can reflect on their own teaming considerations 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Make sure you have connected on LinkedIn</a:t>
            </a:r>
          </a:p>
          <a:p>
            <a:endParaRPr lang="en-GB">
              <a:solidFill>
                <a:srgbClr val="002060"/>
              </a:solidFill>
              <a:latin typeface="Hando"/>
            </a:endParaRPr>
          </a:p>
          <a:p>
            <a:pPr marL="0" indent="0">
              <a:buNone/>
            </a:pPr>
            <a:r>
              <a:rPr lang="en-GB" b="1">
                <a:solidFill>
                  <a:srgbClr val="002060"/>
                </a:solidFill>
                <a:latin typeface="Hando"/>
              </a:rPr>
              <a:t>3 Complete the feedback form</a:t>
            </a:r>
          </a:p>
          <a:p>
            <a:r>
              <a:rPr lang="en-GB">
                <a:solidFill>
                  <a:srgbClr val="002060"/>
                </a:solidFill>
                <a:latin typeface="Hando"/>
              </a:rPr>
              <a:t>It will be shared on Slack today (it takes only 5min)</a:t>
            </a:r>
          </a:p>
          <a:p>
            <a:pPr marL="0" indent="0">
              <a:buNone/>
            </a:pPr>
            <a:endParaRPr lang="en-US">
              <a:solidFill>
                <a:srgbClr val="002060"/>
              </a:solidFill>
              <a:latin typeface="Hando"/>
            </a:endParaRPr>
          </a:p>
        </p:txBody>
      </p:sp>
    </p:spTree>
    <p:extLst>
      <p:ext uri="{BB962C8B-B14F-4D97-AF65-F5344CB8AC3E}">
        <p14:creationId xmlns:p14="http://schemas.microsoft.com/office/powerpoint/2010/main" val="416329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61894-90DF-8084-6D36-13EDE09B5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51EE-278C-DFF3-0D69-8C5CB5C6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61873"/>
                </a:solidFill>
                <a:latin typeface="Hando"/>
                <a:cs typeface="Segoe UI"/>
              </a:rPr>
              <a:t>Practical things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944AF-8DC5-31A7-322F-4429193D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58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Hando"/>
              </a:rPr>
              <a:t>1 Platform + Slack access</a:t>
            </a:r>
          </a:p>
          <a:p>
            <a:pPr marL="457200" indent="-457200"/>
            <a:r>
              <a:rPr lang="en-US">
                <a:solidFill>
                  <a:srgbClr val="002060"/>
                </a:solidFill>
                <a:latin typeface="Hando"/>
              </a:rPr>
              <a:t>You will have access to the platform until Friday, Jul 17th</a:t>
            </a:r>
          </a:p>
          <a:p>
            <a:pPr marL="457200" indent="-457200"/>
            <a:r>
              <a:rPr lang="en-US">
                <a:solidFill>
                  <a:srgbClr val="002060"/>
                </a:solidFill>
                <a:latin typeface="Hando"/>
              </a:rPr>
              <a:t>You will continue to be part of the Slack channel</a:t>
            </a:r>
          </a:p>
          <a:p>
            <a:pPr marL="0" indent="0">
              <a:buNone/>
            </a:pPr>
            <a:endParaRPr lang="en-US">
              <a:solidFill>
                <a:srgbClr val="002060"/>
              </a:solidFill>
              <a:latin typeface="Hando"/>
            </a:endParaRPr>
          </a:p>
          <a:p>
            <a:pPr marL="0" indent="0">
              <a:buNone/>
            </a:pPr>
            <a:r>
              <a:rPr lang="en-US" b="1">
                <a:solidFill>
                  <a:srgbClr val="002060"/>
                </a:solidFill>
                <a:latin typeface="Hando"/>
              </a:rPr>
              <a:t>2 Peer support</a:t>
            </a:r>
          </a:p>
          <a:p>
            <a:pPr marL="457200" indent="-457200"/>
            <a:r>
              <a:rPr lang="en-US">
                <a:solidFill>
                  <a:srgbClr val="002060"/>
                </a:solidFill>
                <a:latin typeface="Hando"/>
              </a:rPr>
              <a:t>Apply to be a DE</a:t>
            </a:r>
          </a:p>
          <a:p>
            <a:pPr marL="457200" indent="-457200"/>
            <a:r>
              <a:rPr lang="en-US">
                <a:solidFill>
                  <a:srgbClr val="002060"/>
                </a:solidFill>
                <a:latin typeface="Hando"/>
              </a:rPr>
              <a:t>Part of brain trusts</a:t>
            </a:r>
          </a:p>
          <a:p>
            <a:pPr marL="0" indent="0">
              <a:buNone/>
            </a:pPr>
            <a:r>
              <a:rPr lang="en-US">
                <a:solidFill>
                  <a:srgbClr val="002060"/>
                </a:solidFill>
                <a:latin typeface="Hand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00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E8798-C9F6-5961-8B35-EB1E5D70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DEDE-837E-C8A9-74EA-E237CA710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61873"/>
                </a:solidFill>
                <a:latin typeface="Hando" pitchFamily="50" charset="0"/>
                <a:cs typeface="Segoe UI"/>
              </a:rPr>
              <a:t>Few options</a:t>
            </a:r>
            <a:endParaRPr lang="en-US">
              <a:solidFill>
                <a:srgbClr val="002060"/>
              </a:solidFill>
              <a:latin typeface="Hando" pitchFamily="50" charset="0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47D24-2A1E-8D46-C237-AA6BA364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57"/>
            <a:ext cx="10641496" cy="5446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>
              <a:solidFill>
                <a:srgbClr val="002060"/>
              </a:solidFill>
              <a:latin typeface="Hando" pitchFamily="50" charset="0"/>
            </a:endParaRPr>
          </a:p>
          <a:p>
            <a:pPr marL="0" indent="0">
              <a:buNone/>
            </a:pPr>
            <a:r>
              <a:rPr lang="en-GB" sz="2400" b="1">
                <a:solidFill>
                  <a:srgbClr val="002060"/>
                </a:solidFill>
                <a:latin typeface="Hando"/>
              </a:rPr>
              <a:t>1</a:t>
            </a:r>
            <a:r>
              <a:rPr lang="en-GB" sz="2400">
                <a:solidFill>
                  <a:srgbClr val="002060"/>
                </a:solidFill>
                <a:latin typeface="Hando"/>
              </a:rPr>
              <a:t> </a:t>
            </a:r>
            <a:r>
              <a:rPr lang="en-GB" sz="2400" b="1">
                <a:solidFill>
                  <a:srgbClr val="002060"/>
                </a:solidFill>
                <a:latin typeface="Hando"/>
              </a:rPr>
              <a:t>Reverse Pitch – Carbon13 Startups Present Their Open Roles!</a:t>
            </a:r>
          </a:p>
          <a:p>
            <a:r>
              <a:rPr lang="en-GB" sz="2400">
                <a:solidFill>
                  <a:srgbClr val="002060"/>
                </a:solidFill>
                <a:latin typeface="Hando"/>
                <a:ea typeface="+mn-lt"/>
                <a:cs typeface="+mn-lt"/>
              </a:rPr>
              <a:t>Tuesday,  June 30,  16:30 GMT </a:t>
            </a:r>
            <a:r>
              <a:rPr lang="en-GB" sz="2400">
                <a:solidFill>
                  <a:srgbClr val="002060"/>
                </a:solidFill>
                <a:latin typeface="Hando"/>
              </a:rPr>
              <a:t>(17:30 CEST)</a:t>
            </a:r>
            <a:endParaRPr lang="en-US" sz="2400">
              <a:solidFill>
                <a:srgbClr val="002060"/>
              </a:solidFill>
              <a:latin typeface="Hando"/>
            </a:endParaRPr>
          </a:p>
          <a:p>
            <a:pPr marL="0" indent="0">
              <a:buNone/>
            </a:pPr>
            <a:endParaRPr lang="en-US" sz="2400" b="1">
              <a:solidFill>
                <a:srgbClr val="002060"/>
              </a:solidFill>
              <a:latin typeface="Aptos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002060"/>
                </a:solidFill>
                <a:latin typeface="Hando"/>
              </a:rPr>
              <a:t>2 Rejoin </a:t>
            </a:r>
            <a:r>
              <a:rPr lang="en-US" sz="2400" b="1" err="1">
                <a:solidFill>
                  <a:srgbClr val="002060"/>
                </a:solidFill>
                <a:latin typeface="Hando"/>
              </a:rPr>
              <a:t>programme</a:t>
            </a:r>
            <a:endParaRPr lang="en-US" sz="2400" b="1">
              <a:solidFill>
                <a:srgbClr val="002060"/>
              </a:solidFill>
              <a:latin typeface="Hando"/>
            </a:endParaRPr>
          </a:p>
          <a:p>
            <a:r>
              <a:rPr lang="en-US" sz="2400">
                <a:solidFill>
                  <a:srgbClr val="002060"/>
                </a:solidFill>
                <a:latin typeface="Hando" pitchFamily="50" charset="0"/>
              </a:rPr>
              <a:t>You will go through the application process again</a:t>
            </a:r>
          </a:p>
          <a:p>
            <a:r>
              <a:rPr lang="en-US" sz="2400">
                <a:solidFill>
                  <a:srgbClr val="002060"/>
                </a:solidFill>
                <a:latin typeface="Hando"/>
              </a:rPr>
              <a:t>Applications open now; kick-off at end of September</a:t>
            </a:r>
            <a:endParaRPr lang="en-US" sz="2400">
              <a:solidFill>
                <a:srgbClr val="002060"/>
              </a:solidFill>
              <a:latin typeface="Hando" pitchFamily="50" charset="0"/>
            </a:endParaRPr>
          </a:p>
          <a:p>
            <a:endParaRPr lang="en-US" sz="2400">
              <a:solidFill>
                <a:srgbClr val="002060"/>
              </a:solidFill>
              <a:latin typeface="Hando" pitchFamily="50" charset="0"/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002060"/>
                </a:solidFill>
                <a:latin typeface="Hando" pitchFamily="50" charset="0"/>
              </a:rPr>
              <a:t>3 Check out Carbon13’s Jobs Board</a:t>
            </a:r>
            <a:endParaRPr lang="en-US" sz="2400">
              <a:solidFill>
                <a:srgbClr val="002060"/>
              </a:solidFill>
              <a:latin typeface="Hando" pitchFamily="50" charset="0"/>
            </a:endParaRPr>
          </a:p>
          <a:p>
            <a:pPr marL="0" indent="0">
              <a:buNone/>
            </a:pPr>
            <a:r>
              <a:rPr lang="en-US" sz="2400">
                <a:solidFill>
                  <a:srgbClr val="002060"/>
                </a:solidFill>
                <a:latin typeface="Hando"/>
              </a:rPr>
              <a:t>https://carbonthirteen.com/careers/</a:t>
            </a:r>
          </a:p>
        </p:txBody>
      </p:sp>
    </p:spTree>
    <p:extLst>
      <p:ext uri="{BB962C8B-B14F-4D97-AF65-F5344CB8AC3E}">
        <p14:creationId xmlns:p14="http://schemas.microsoft.com/office/powerpoint/2010/main" val="411591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CC16-E1BC-2375-8DB1-574F910FD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27B4D-8D64-08B4-D3A8-83BC260E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73" y="21741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E61873"/>
                </a:solidFill>
                <a:latin typeface="Hando"/>
                <a:cs typeface="Segoe UI"/>
              </a:rPr>
              <a:t>Life is full of surprises!</a:t>
            </a:r>
            <a:endParaRPr lang="en-US"/>
          </a:p>
        </p:txBody>
      </p:sp>
      <p:pic>
        <p:nvPicPr>
          <p:cNvPr id="3" name="Picture 2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C95734D2-63CF-9BE9-D2F3-CE3D554A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808" y="331611"/>
            <a:ext cx="3160940" cy="6187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37C66-9A0B-1156-24AC-2A55D3EA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06" y="1711985"/>
            <a:ext cx="42100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EF7AF-55E6-5CD1-CE5A-A2C5F924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934E-153F-C3B1-698A-2BAAF020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930" y="4823662"/>
            <a:ext cx="3948702" cy="1325563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E61873"/>
                </a:solidFill>
                <a:latin typeface="Hando"/>
                <a:cs typeface="Segoe UI"/>
              </a:rPr>
              <a:t>Q&amp;A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2760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itable xmlns="b8195e9f-70b6-4c53-9450-52b1711e7451">true</Suitable>
    <lcf76f155ced4ddcb4097134ff3c332f xmlns="b8195e9f-70b6-4c53-9450-52b1711e7451">
      <Terms xmlns="http://schemas.microsoft.com/office/infopath/2007/PartnerControls"/>
    </lcf76f155ced4ddcb4097134ff3c332f>
    <Notes xmlns="b8195e9f-70b6-4c53-9450-52b1711e7451" xsi:nil="true"/>
    <TaxCatchAll xmlns="be9e3d49-ce02-4974-bff1-2c190d7e2a83" xsi:nil="true"/>
    <Person xmlns="b8195e9f-70b6-4c53-9450-52b1711e7451">
      <UserInfo>
        <DisplayName/>
        <AccountId xsi:nil="true"/>
        <AccountType/>
      </UserInfo>
    </Pers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C89371E99ED41A0369FF9291C738F" ma:contentTypeVersion="23" ma:contentTypeDescription="Create a new document." ma:contentTypeScope="" ma:versionID="f061750f44ea862a898926edc7b01176">
  <xsd:schema xmlns:xsd="http://www.w3.org/2001/XMLSchema" xmlns:xs="http://www.w3.org/2001/XMLSchema" xmlns:p="http://schemas.microsoft.com/office/2006/metadata/properties" xmlns:ns2="b8195e9f-70b6-4c53-9450-52b1711e7451" xmlns:ns3="be9e3d49-ce02-4974-bff1-2c190d7e2a83" targetNamespace="http://schemas.microsoft.com/office/2006/metadata/properties" ma:root="true" ma:fieldsID="7a103fed300b8651eb1e34a2e5bfb2c4" ns2:_="" ns3:_="">
    <xsd:import namespace="b8195e9f-70b6-4c53-9450-52b1711e7451"/>
    <xsd:import namespace="be9e3d49-ce02-4974-bff1-2c190d7e2a83"/>
    <xsd:element name="properties">
      <xsd:complexType>
        <xsd:sequence>
          <xsd:element name="documentManagement">
            <xsd:complexType>
              <xsd:all>
                <xsd:element ref="ns2:Suitable" minOccurs="0"/>
                <xsd:element ref="ns2:Note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Pers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195e9f-70b6-4c53-9450-52b1711e7451" elementFormDefault="qualified">
    <xsd:import namespace="http://schemas.microsoft.com/office/2006/documentManagement/types"/>
    <xsd:import namespace="http://schemas.microsoft.com/office/infopath/2007/PartnerControls"/>
    <xsd:element name="Suitable" ma:index="3" nillable="true" ma:displayName="Suitable" ma:default="1" ma:format="Dropdown" ma:internalName="Suitable">
      <xsd:simpleType>
        <xsd:restriction base="dms:Boolean"/>
      </xsd:simpleType>
    </xsd:element>
    <xsd:element name="Notes" ma:index="4" nillable="true" ma:displayName="Notes" ma:format="Dropdown" ma:internalName="Notes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b7c5933-b4be-47ac-b226-9d2ecb075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hidden="true" ma:internalName="MediaServiceLocation" ma:readOnly="true">
      <xsd:simpleType>
        <xsd:restriction base="dms:Text"/>
      </xsd:simpleType>
    </xsd:element>
    <xsd:element name="Person" ma:index="26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e3d49-ce02-4974-bff1-2c190d7e2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2" nillable="true" ma:displayName="Taxonomy Catch All Column" ma:hidden="true" ma:list="{cd7681bd-b7f0-4f04-b501-89fcfa914e52}" ma:internalName="TaxCatchAll" ma:readOnly="false" ma:showField="CatchAllData" ma:web="be9e3d49-ce02-4974-bff1-2c190d7e2a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F6641-18FC-4C60-B33A-A122C109B4BE}">
  <ds:schemaRefs>
    <ds:schemaRef ds:uri="b8195e9f-70b6-4c53-9450-52b1711e7451"/>
    <ds:schemaRef ds:uri="be9e3d49-ce02-4974-bff1-2c190d7e2a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F24EA7-58EB-4DDC-9343-ACEC92736FBB}">
  <ds:schemaRefs>
    <ds:schemaRef ds:uri="b8195e9f-70b6-4c53-9450-52b1711e7451"/>
    <ds:schemaRef ds:uri="be9e3d49-ce02-4974-bff1-2c190d7e2a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4ACAB1-D7B0-462C-ACDD-0EC3037645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Next steps</vt:lpstr>
      <vt:lpstr>Practical things</vt:lpstr>
      <vt:lpstr>Few options</vt:lpstr>
      <vt:lpstr>Life is full of surprises!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2025-11-11T09:42:14Z</dcterms:created>
  <dcterms:modified xsi:type="dcterms:W3CDTF">2026-06-18T08:38:25Z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0x010100431C89371E99ED41A0369FF9291C738F</vt:lpwstr>
  </property>
  <property fmtid="{D5CDD505-2E9C-101B-9397-08002B2CF9AE}" pid="3" name="MediaServiceImageTags">
    <vt:lpwstr/>
  </property>
</Properties>
</file>